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5"/>
  </p:notesMasterIdLst>
  <p:handoutMasterIdLst>
    <p:handoutMasterId r:id="rId6"/>
  </p:handoutMasterIdLst>
  <p:sldIdLst>
    <p:sldId id="622" r:id="rId2"/>
    <p:sldId id="623" r:id="rId3"/>
    <p:sldId id="649" r:id="rId4"/>
  </p:sldIdLst>
  <p:sldSz cx="9144000" cy="6858000" type="screen4x3"/>
  <p:notesSz cx="6858000" cy="9947275"/>
  <p:defaultTextStyle>
    <a:defPPr>
      <a:defRPr lang="ru-RU"/>
    </a:defPPr>
    <a:lvl1pPr marL="0" algn="l" defTabSz="91437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6" algn="l" defTabSz="91437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2" algn="l" defTabSz="91437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57" algn="l" defTabSz="91437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43" algn="l" defTabSz="91437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29" algn="l" defTabSz="91437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15" algn="l" defTabSz="91437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00" algn="l" defTabSz="91437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486" algn="l" defTabSz="91437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5AE42407-54A0-43CD-A332-0761755AAD09}">
          <p14:sldIdLst>
            <p14:sldId id="622"/>
            <p14:sldId id="623"/>
            <p14:sldId id="649"/>
          </p14:sldIdLst>
        </p14:section>
        <p14:section name="Раздел без заголовка" id="{E4521CB9-0DCE-4E41-AE28-DFF81BFB141B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2BAC08"/>
    <a:srgbClr val="CCFFCC"/>
    <a:srgbClr val="FF9900"/>
    <a:srgbClr val="FF9933"/>
    <a:srgbClr val="3CEE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09" autoAdjust="0"/>
    <p:restoredTop sz="94353" autoAdjust="0"/>
  </p:normalViewPr>
  <p:slideViewPr>
    <p:cSldViewPr>
      <p:cViewPr varScale="1">
        <p:scale>
          <a:sx n="105" d="100"/>
          <a:sy n="105" d="100"/>
        </p:scale>
        <p:origin x="1866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29" tIns="45714" rIns="91429" bIns="45714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29" tIns="45714" rIns="91429" bIns="45714" rtlCol="0"/>
          <a:lstStyle>
            <a:lvl1pPr algn="r">
              <a:defRPr sz="1200"/>
            </a:lvl1pPr>
          </a:lstStyle>
          <a:p>
            <a:fld id="{E13ECC26-0089-4BF1-9926-4EDBB9BC4CF3}" type="datetimeFigureOut">
              <a:rPr lang="ru-RU" smtClean="0"/>
              <a:t>13.11.2025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8186"/>
            <a:ext cx="2971800" cy="497364"/>
          </a:xfrm>
          <a:prstGeom prst="rect">
            <a:avLst/>
          </a:prstGeom>
        </p:spPr>
        <p:txBody>
          <a:bodyPr vert="horz" lIns="91429" tIns="45714" rIns="91429" bIns="45714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9448186"/>
            <a:ext cx="2971800" cy="497364"/>
          </a:xfrm>
          <a:prstGeom prst="rect">
            <a:avLst/>
          </a:prstGeom>
        </p:spPr>
        <p:txBody>
          <a:bodyPr vert="horz" lIns="91429" tIns="45714" rIns="91429" bIns="45714" rtlCol="0" anchor="b"/>
          <a:lstStyle>
            <a:lvl1pPr algn="r">
              <a:defRPr sz="1200"/>
            </a:lvl1pPr>
          </a:lstStyle>
          <a:p>
            <a:fld id="{CD66C35F-2FA5-40BE-A116-54CCD704B7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74884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29" tIns="45714" rIns="91429" bIns="45714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29" tIns="45714" rIns="91429" bIns="45714" rtlCol="0"/>
          <a:lstStyle>
            <a:lvl1pPr algn="r">
              <a:defRPr sz="1200"/>
            </a:lvl1pPr>
          </a:lstStyle>
          <a:p>
            <a:fld id="{27AB5893-CFBE-4B3D-845C-4C71E863D1AA}" type="datetimeFigureOut">
              <a:rPr lang="ru-RU" smtClean="0"/>
              <a:t>13.11.2025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3638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9" tIns="45714" rIns="91429" bIns="45714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1" y="4724956"/>
            <a:ext cx="5486400" cy="4476274"/>
          </a:xfrm>
          <a:prstGeom prst="rect">
            <a:avLst/>
          </a:prstGeom>
        </p:spPr>
        <p:txBody>
          <a:bodyPr vert="horz" lIns="91429" tIns="45714" rIns="91429" bIns="45714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186"/>
            <a:ext cx="2971800" cy="497364"/>
          </a:xfrm>
          <a:prstGeom prst="rect">
            <a:avLst/>
          </a:prstGeom>
        </p:spPr>
        <p:txBody>
          <a:bodyPr vert="horz" lIns="91429" tIns="45714" rIns="91429" bIns="45714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186"/>
            <a:ext cx="2971800" cy="497364"/>
          </a:xfrm>
          <a:prstGeom prst="rect">
            <a:avLst/>
          </a:prstGeom>
        </p:spPr>
        <p:txBody>
          <a:bodyPr vert="horz" lIns="91429" tIns="45714" rIns="91429" bIns="45714" rtlCol="0" anchor="b"/>
          <a:lstStyle>
            <a:lvl1pPr algn="r">
              <a:defRPr sz="1200"/>
            </a:lvl1pPr>
          </a:lstStyle>
          <a:p>
            <a:fld id="{032D2983-7B3C-4C11-9E28-55A7B50768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4268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7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86" algn="l" defTabSz="91437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72" algn="l" defTabSz="91437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57" algn="l" defTabSz="91437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43" algn="l" defTabSz="91437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929" algn="l" defTabSz="91437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115" algn="l" defTabSz="91437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300" algn="l" defTabSz="91437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486" algn="l" defTabSz="91437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2D2983-7B3C-4C11-9E28-55A7B5076829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19359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3002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4438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0245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34566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5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6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1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8222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2184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8" indent="0">
              <a:buNone/>
              <a:defRPr sz="2000" b="1"/>
            </a:lvl2pPr>
            <a:lvl3pPr marL="914356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3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8" indent="0">
              <a:buNone/>
              <a:defRPr sz="2000" b="1"/>
            </a:lvl2pPr>
            <a:lvl3pPr marL="914356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3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19587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9432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4565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4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3" y="273053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78" indent="0">
              <a:buNone/>
              <a:defRPr sz="1200"/>
            </a:lvl2pPr>
            <a:lvl3pPr marL="914356" indent="0">
              <a:buNone/>
              <a:defRPr sz="1000"/>
            </a:lvl3pPr>
            <a:lvl4pPr marL="1371532" indent="0">
              <a:buNone/>
              <a:defRPr sz="900"/>
            </a:lvl4pPr>
            <a:lvl5pPr marL="1828709" indent="0">
              <a:buNone/>
              <a:defRPr sz="900"/>
            </a:lvl5pPr>
            <a:lvl6pPr marL="2285886" indent="0">
              <a:buNone/>
              <a:defRPr sz="900"/>
            </a:lvl6pPr>
            <a:lvl7pPr marL="2743063" indent="0">
              <a:buNone/>
              <a:defRPr sz="900"/>
            </a:lvl7pPr>
            <a:lvl8pPr marL="3200240" indent="0">
              <a:buNone/>
              <a:defRPr sz="900"/>
            </a:lvl8pPr>
            <a:lvl9pPr marL="3657418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4411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78" indent="0">
              <a:buNone/>
              <a:defRPr sz="2800"/>
            </a:lvl2pPr>
            <a:lvl3pPr marL="914356" indent="0">
              <a:buNone/>
              <a:defRPr sz="2400"/>
            </a:lvl3pPr>
            <a:lvl4pPr marL="1371532" indent="0">
              <a:buNone/>
              <a:defRPr sz="2000"/>
            </a:lvl4pPr>
            <a:lvl5pPr marL="1828709" indent="0">
              <a:buNone/>
              <a:defRPr sz="2000"/>
            </a:lvl5pPr>
            <a:lvl6pPr marL="2285886" indent="0">
              <a:buNone/>
              <a:defRPr sz="2000"/>
            </a:lvl6pPr>
            <a:lvl7pPr marL="2743063" indent="0">
              <a:buNone/>
              <a:defRPr sz="2000"/>
            </a:lvl7pPr>
            <a:lvl8pPr marL="3200240" indent="0">
              <a:buNone/>
              <a:defRPr sz="2000"/>
            </a:lvl8pPr>
            <a:lvl9pPr marL="3657418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78" indent="0">
              <a:buNone/>
              <a:defRPr sz="1200"/>
            </a:lvl2pPr>
            <a:lvl3pPr marL="914356" indent="0">
              <a:buNone/>
              <a:defRPr sz="1000"/>
            </a:lvl3pPr>
            <a:lvl4pPr marL="1371532" indent="0">
              <a:buNone/>
              <a:defRPr sz="900"/>
            </a:lvl4pPr>
            <a:lvl5pPr marL="1828709" indent="0">
              <a:buNone/>
              <a:defRPr sz="900"/>
            </a:lvl5pPr>
            <a:lvl6pPr marL="2285886" indent="0">
              <a:buNone/>
              <a:defRPr sz="900"/>
            </a:lvl6pPr>
            <a:lvl7pPr marL="2743063" indent="0">
              <a:buNone/>
              <a:defRPr sz="900"/>
            </a:lvl7pPr>
            <a:lvl8pPr marL="3200240" indent="0">
              <a:buNone/>
              <a:defRPr sz="900"/>
            </a:lvl8pPr>
            <a:lvl9pPr marL="3657418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3295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3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360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356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83" indent="-342883" algn="l" defTabSz="914356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12" indent="-285736" algn="l" defTabSz="914356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3" indent="-228589" algn="l" defTabSz="9143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9" algn="l" defTabSz="914356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7" indent="-228589" algn="l" defTabSz="914356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3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6" algn="l" defTabSz="9143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3" algn="l" defTabSz="9143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2552251"/>
              </p:ext>
            </p:extLst>
          </p:nvPr>
        </p:nvGraphicFramePr>
        <p:xfrm>
          <a:off x="179512" y="188641"/>
          <a:ext cx="8784976" cy="648071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681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67240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1251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Местоположение  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земельного участка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5" marR="2265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Суть обращения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5" marR="2265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Территориальная зона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5" marR="2265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Градостроительный регламент</a:t>
                      </a:r>
                      <a:endParaRPr lang="ru-RU" sz="15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5" marR="22655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6820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b="1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effectLst/>
                          <a:latin typeface="Times New Roman"/>
                          <a:ea typeface="Times New Roman"/>
                        </a:rPr>
                        <a:t>Тюменская область, город Тобольск, садоводческое некоммерческое товарищество "Здоровье", улица Ягодная, участок №13</a:t>
                      </a:r>
                      <a:endParaRPr lang="ru-RU" sz="1400" b="1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endParaRPr lang="ru-RU" sz="14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</a:rPr>
                        <a:t>Предоставление разрешения на условно разрешенный вид использования земельного участка</a:t>
                      </a:r>
                      <a:r>
                        <a:rPr lang="ru-RU" sz="1400" baseline="0" dirty="0" smtClean="0">
                          <a:effectLst/>
                          <a:latin typeface="Times New Roman"/>
                          <a:ea typeface="Times New Roman"/>
                        </a:rPr>
                        <a:t> с   кадастровым   номером    72:24:0607006:39 площадью 1047 </a:t>
                      </a:r>
                      <a:r>
                        <a:rPr lang="ru-RU" sz="1400" baseline="0" dirty="0" err="1" smtClean="0">
                          <a:effectLst/>
                          <a:latin typeface="Times New Roman"/>
                          <a:ea typeface="Times New Roman"/>
                        </a:rPr>
                        <a:t>кв.м</a:t>
                      </a:r>
                      <a:r>
                        <a:rPr lang="ru-RU" sz="1400" baseline="0" dirty="0" smtClean="0">
                          <a:effectLst/>
                          <a:latin typeface="Times New Roman"/>
                          <a:ea typeface="Times New Roman"/>
                        </a:rPr>
                        <a:t>.</a:t>
                      </a: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endParaRPr lang="ru-RU" sz="14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</a:rPr>
                        <a:t>Разрешенное использование земельного участка «садовый земельный участок».</a:t>
                      </a: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endParaRPr lang="ru-RU" sz="14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</a:rPr>
                        <a:t>Испрашиваемый вид:</a:t>
                      </a:r>
                      <a:r>
                        <a:rPr lang="ru-RU" sz="1400" baseline="0" dirty="0" smtClean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</a:rPr>
                        <a:t>«Ведение садоводства</a:t>
                      </a: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</a:rPr>
                        <a:t> (код 13.2)»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endParaRPr lang="ru-RU" sz="1400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 smtClean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Зона  эколого-рекреационного ландшафта (Р-3)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effectLst/>
                          <a:latin typeface="Times New Roman"/>
                          <a:ea typeface="Times New Roman"/>
                        </a:rPr>
                        <a:t>«Ведение садоводства (код 13.2)»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400" b="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effectLst/>
                          <a:latin typeface="Times New Roman"/>
                          <a:ea typeface="Times New Roman"/>
                        </a:rPr>
                        <a:t>Предельное количество надземных этажей - 2.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effectLst/>
                          <a:latin typeface="Times New Roman"/>
                          <a:ea typeface="Times New Roman"/>
                        </a:rPr>
                        <a:t>Предельная высота гаражей для собственных нужд и хозяйственных построек - 5 м.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effectLst/>
                          <a:latin typeface="Times New Roman"/>
                          <a:ea typeface="Times New Roman"/>
                        </a:rPr>
                        <a:t>Минимальный отступ от границ земельного участка - 3 м.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effectLst/>
                          <a:latin typeface="Times New Roman"/>
                          <a:ea typeface="Times New Roman"/>
                        </a:rPr>
                        <a:t>Минимальный отступ от границ земельного участка для гаражей для собственных нужд со стороны улично-дорожной сети - 0 м.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effectLst/>
                          <a:latin typeface="Times New Roman"/>
                          <a:ea typeface="Times New Roman"/>
                        </a:rPr>
                        <a:t>Минимальный отступ от границ земельного участка для хозяйственных построек со стороны улично-дорожной сети - 10 м.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effectLst/>
                          <a:latin typeface="Times New Roman"/>
                          <a:ea typeface="Times New Roman"/>
                        </a:rPr>
                        <a:t>Минимальный отступ от границ земельного участка для гаражей и хозяйственных построек со стороны смежных земельных участков - 1,5 м.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effectLst/>
                          <a:latin typeface="Times New Roman"/>
                          <a:ea typeface="Times New Roman"/>
                        </a:rPr>
                        <a:t>Размеры земельного участка: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effectLst/>
                          <a:latin typeface="Times New Roman"/>
                          <a:ea typeface="Times New Roman"/>
                        </a:rPr>
                        <a:t>- минимальный - 600 кв. м;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effectLst/>
                          <a:latin typeface="Times New Roman"/>
                          <a:ea typeface="Times New Roman"/>
                        </a:rPr>
                        <a:t>- максимальный - 1500 кв. м.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effectLst/>
                          <a:latin typeface="Times New Roman"/>
                          <a:ea typeface="Times New Roman"/>
                        </a:rPr>
                        <a:t>- минимальная ширина участка - 20 м.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effectLst/>
                          <a:latin typeface="Times New Roman"/>
                          <a:ea typeface="Times New Roman"/>
                        </a:rPr>
                        <a:t>Максимальный процент застройки в границах земельного участка - 50.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9305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3524"/>
            <a:ext cx="9144000" cy="6470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1757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4733"/>
            <a:ext cx="9144000" cy="6468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24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10849</TotalTime>
  <Words>202</Words>
  <Application>Microsoft Office PowerPoint</Application>
  <PresentationFormat>Экран (4:3)</PresentationFormat>
  <Paragraphs>29</Paragraphs>
  <Slides>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Леусенко Елена Александровна</dc:creator>
  <cp:lastModifiedBy>Насибулин Роберт Абешкович</cp:lastModifiedBy>
  <cp:revision>886</cp:revision>
  <cp:lastPrinted>2024-11-11T11:43:53Z</cp:lastPrinted>
  <dcterms:created xsi:type="dcterms:W3CDTF">2017-05-11T05:27:30Z</dcterms:created>
  <dcterms:modified xsi:type="dcterms:W3CDTF">2025-11-13T11:25:57Z</dcterms:modified>
</cp:coreProperties>
</file>